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3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c:style val="2"/>
  <c:chart>
    <c:title>
      <c:tx>
        <c:rich>
          <a:bodyPr rot="0"/>
          <a:lstStyle/>
          <a:p>
            <a:pPr>
              <a:defRPr lang="ru-RU" sz="3200" b="1" strike="noStrike" spc="-1">
                <a:solidFill>
                  <a:srgbClr val="FF0000"/>
                </a:solidFill>
                <a:latin typeface="Calibri"/>
              </a:defRPr>
            </a:pPr>
            <a:r>
              <a:rPr lang="ru-RU" sz="3200" b="1" strike="noStrike" spc="-1">
                <a:solidFill>
                  <a:srgbClr val="FF0000"/>
                </a:solidFill>
                <a:latin typeface="Calibri"/>
              </a:rPr>
              <a:t>Уровень сформированности УУД</a:t>
            </a:r>
          </a:p>
        </c:rich>
      </c:tx>
      <c:layout/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172715347617"/>
          <c:y val="0.14004185559818599"/>
          <c:w val="0.83318758198513299"/>
          <c:h val="0.638821067317754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label 1</c:f>
              <c:strCache>
                <c:ptCount val="1"/>
                <c:pt idx="0">
                  <c:v>регулятивные</c:v>
                </c:pt>
              </c:strCache>
            </c:strRef>
          </c:tx>
          <c:spPr>
            <a:solidFill>
              <a:srgbClr val="C0504D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002060"/>
                    </a:solidFill>
                    <a:latin typeface="Calibri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Детский сад</c:v>
                </c:pt>
                <c:pt idx="1">
                  <c:v>Школа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28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D5-4B38-82E4-B73F9B0DCE23}"/>
            </c:ext>
          </c:extLst>
        </c:ser>
        <c:ser>
          <c:idx val="2"/>
          <c:order val="1"/>
          <c:tx>
            <c:strRef>
              <c:f>label 2</c:f>
              <c:strCache>
                <c:ptCount val="1"/>
                <c:pt idx="0">
                  <c:v>коммуникативные</c:v>
                </c:pt>
              </c:strCache>
            </c:strRef>
          </c:tx>
          <c:spPr>
            <a:solidFill>
              <a:srgbClr val="9BBB59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002060"/>
                    </a:solidFill>
                    <a:latin typeface="Calibri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Детский сад</c:v>
                </c:pt>
                <c:pt idx="1">
                  <c:v>Школа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4"/>
                <c:pt idx="0">
                  <c:v>56</c:v>
                </c:pt>
                <c:pt idx="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D5-4B38-82E4-B73F9B0DCE23}"/>
            </c:ext>
          </c:extLst>
        </c:ser>
        <c:ser>
          <c:idx val="3"/>
          <c:order val="2"/>
          <c:tx>
            <c:strRef>
              <c:f>label 3</c:f>
              <c:strCache>
                <c:ptCount val="1"/>
                <c:pt idx="0">
                  <c:v>познавательные</c:v>
                </c:pt>
              </c:strCache>
            </c:strRef>
          </c:tx>
          <c:spPr>
            <a:solidFill>
              <a:srgbClr val="8064A2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002060"/>
                    </a:solidFill>
                    <a:latin typeface="Calibri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Детский сад</c:v>
                </c:pt>
                <c:pt idx="1">
                  <c:v>Школа</c:v>
                </c:pt>
              </c:strCache>
            </c:strRef>
          </c:cat>
          <c:val>
            <c:numRef>
              <c:f>3</c:f>
              <c:numCache>
                <c:formatCode>General</c:formatCode>
                <c:ptCount val="4"/>
                <c:pt idx="0">
                  <c:v>70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D5-4B38-82E4-B73F9B0DC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055759"/>
        <c:axId val="97785667"/>
      </c:barChart>
      <c:catAx>
        <c:axId val="6505575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197" b="0" strike="noStrike" spc="-1">
                <a:solidFill>
                  <a:srgbClr val="002060"/>
                </a:solidFill>
                <a:latin typeface="Calibri"/>
              </a:defRPr>
            </a:pPr>
            <a:endParaRPr lang="ru-RU"/>
          </a:p>
        </c:txPr>
        <c:crossAx val="97785667"/>
        <c:crosses val="autoZero"/>
        <c:auto val="1"/>
        <c:lblAlgn val="ctr"/>
        <c:lblOffset val="100"/>
        <c:noMultiLvlLbl val="0"/>
      </c:catAx>
      <c:valAx>
        <c:axId val="97785667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1197" b="0" strike="noStrike" spc="-1">
                <a:solidFill>
                  <a:srgbClr val="002060"/>
                </a:solidFill>
                <a:latin typeface="Calibri"/>
              </a:defRPr>
            </a:pPr>
            <a:endParaRPr lang="ru-RU"/>
          </a:p>
        </c:txPr>
        <c:crossAx val="6505575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360">
            <a:solidFill>
              <a:srgbClr val="D9D9D9"/>
            </a:solidFill>
            <a:round/>
          </a:ln>
        </c:spPr>
        <c:txPr>
          <a:bodyPr/>
          <a:lstStyle/>
          <a:p>
            <a:pPr rtl="0">
              <a:defRPr sz="1197" b="0" strike="noStrike" spc="-1">
                <a:solidFill>
                  <a:srgbClr val="002060"/>
                </a:solidFill>
                <a:latin typeface="Calibri"/>
              </a:defRPr>
            </a:pPr>
            <a:endParaRPr lang="ru-RU"/>
          </a:p>
        </c:txPr>
      </c:dTable>
      <c:spPr>
        <a:noFill/>
        <a:ln w="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2E2ED40-9FDF-4962-91A2-574169B2A33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581BEA2-355E-4ED0-9313-D65904D0DE7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AE4E447-E1D3-4CE9-9B6B-92F4940D17E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E46A71D-AD5A-4E55-A06A-C26CE7EBA68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7EFF630-E5D3-4899-ADE6-EA9BDCC7ADE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4857143-6D98-4CAA-B029-9BF5CF312F9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EEC365E-5D02-4FF2-B716-7425DBAF28E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1A28659-B1A4-4011-BE51-BFF95F70923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9ABA869-6AB5-4562-80F1-67D69DC944B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57B5C8E-6140-456A-9249-2D33E5B87DA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528CE5C-DFFC-4198-B143-38B41AEEDDC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F5A4277-7F0F-4640-B252-A87E33C98445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BBE4E97-C13A-40EC-BEEB-F553037058F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1635DC3-F54B-40DE-B374-93E11B99BDB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97E2C86-F3F0-4039-B7FE-90DC6762B76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23AE14C-E5CA-462F-A56E-AA6610DD3B2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3745FB2-7215-42DC-8CDB-7AF455D7682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D853348-4F64-42D2-9838-0F1A1E95483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1721422-E7D6-46B8-AAA7-BA3DA56B98A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73BA13A-A0C5-4C9B-8DE4-3855B655FAD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F90FB45-042A-45BD-ACD7-461CE96EABE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BBC32FC-8128-4976-BBA7-B284E26CEE0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5EC8A7E-E293-463C-93D5-D5D42666DF0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F378529-BBDF-46DE-9036-A98239F0773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CE6F2"/>
            </a:gs>
            <a:gs pos="100000">
              <a:srgbClr val="E0E8F5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 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7762909-0F5A-4351-B695-5377D9A1F1C6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CE6F2"/>
            </a:gs>
            <a:gs pos="100000">
              <a:srgbClr val="E0E8F5"/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BCC6D4D-B51B-4BCC-8BC6-FF46E6DA255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Рисунок 2"/>
          <p:cNvPicPr/>
          <p:nvPr/>
        </p:nvPicPr>
        <p:blipFill>
          <a:blip r:embed="rId2"/>
          <a:stretch/>
        </p:blipFill>
        <p:spPr>
          <a:xfrm>
            <a:off x="-1800" y="-9000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83" name="Прямоугольник 3"/>
          <p:cNvSpPr/>
          <p:nvPr/>
        </p:nvSpPr>
        <p:spPr>
          <a:xfrm>
            <a:off x="1594440" y="227088"/>
            <a:ext cx="6482760" cy="35995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4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4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800" b="1" strike="noStrike" spc="-1" dirty="0">
                <a:solidFill>
                  <a:srgbClr val="C00000"/>
                </a:solidFill>
                <a:latin typeface="Arial Black"/>
                <a:ea typeface="Tahoma"/>
              </a:rPr>
              <a:t>МЕТОДИЧЕСКИЙ ДИАЛОГ</a:t>
            </a:r>
            <a:endParaRPr lang="ru-RU" sz="4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244480" y="3528360"/>
            <a:ext cx="295200" cy="596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3600" b="1" strike="noStrike" spc="-1">
                <a:solidFill>
                  <a:srgbClr val="C00000"/>
                </a:solidFill>
                <a:latin typeface="Times New Roman"/>
                <a:ea typeface="Tahoma"/>
              </a:rPr>
              <a:t> 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37520" y="323253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 районного  методического объединения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Амукова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Н.М.</a:t>
            </a:r>
          </a:p>
          <a:p>
            <a:pPr algn="r">
              <a:spcAft>
                <a:spcPts val="835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Куратор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Никитина С.А.,  методист отдела образования, курирующая вопросы дошкольного и начального образования.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Рисунок 4"/>
          <p:cNvPicPr/>
          <p:nvPr/>
        </p:nvPicPr>
        <p:blipFill>
          <a:blip r:embed="rId2"/>
          <a:stretch/>
        </p:blipFill>
        <p:spPr>
          <a:xfrm>
            <a:off x="2160" y="0"/>
            <a:ext cx="9139680" cy="6857640"/>
          </a:xfrm>
          <a:prstGeom prst="rect">
            <a:avLst/>
          </a:prstGeom>
          <a:ln w="0">
            <a:noFill/>
          </a:ln>
        </p:spPr>
      </p:pic>
      <p:sp>
        <p:nvSpPr>
          <p:cNvPr id="86" name="PlaceHolder 1"/>
          <p:cNvSpPr>
            <a:spLocks noGrp="1"/>
          </p:cNvSpPr>
          <p:nvPr>
            <p:ph/>
          </p:nvPr>
        </p:nvSpPr>
        <p:spPr>
          <a:xfrm>
            <a:off x="653040" y="551520"/>
            <a:ext cx="7997040" cy="536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ru-RU" sz="4000" b="1" strike="noStrike" spc="-1">
                <a:solidFill>
                  <a:srgbClr val="C00000"/>
                </a:solidFill>
                <a:latin typeface="Times New Roman"/>
              </a:rPr>
              <a:t>  </a:t>
            </a:r>
            <a:endParaRPr lang="ru-RU" sz="40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ctr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ctr">
              <a:lnSpc>
                <a:spcPct val="100000"/>
              </a:lnSpc>
              <a:spcBef>
                <a:spcPts val="1321"/>
              </a:spcBef>
              <a:buNone/>
              <a:tabLst>
                <a:tab pos="0" algn="l"/>
              </a:tabLst>
            </a:pPr>
            <a:r>
              <a:rPr lang="ru-RU" sz="6600" b="1" strike="noStrike" spc="-1">
                <a:solidFill>
                  <a:srgbClr val="C00000"/>
                </a:solidFill>
                <a:latin typeface="Arial Black"/>
              </a:rPr>
              <a:t>П</a:t>
            </a:r>
            <a:r>
              <a:rPr lang="ru-RU" sz="6600" b="1" strike="noStrike" spc="-1">
                <a:solidFill>
                  <a:srgbClr val="1F497D"/>
                </a:solidFill>
                <a:latin typeface="Arial Black"/>
              </a:rPr>
              <a:t>Е</a:t>
            </a:r>
            <a:r>
              <a:rPr lang="ru-RU" sz="6600" b="1" strike="noStrike" spc="-1">
                <a:solidFill>
                  <a:srgbClr val="00B050"/>
                </a:solidFill>
                <a:latin typeface="Arial Black"/>
              </a:rPr>
              <a:t>Д</a:t>
            </a:r>
            <a:r>
              <a:rPr lang="ru-RU" sz="6600" b="1" strike="noStrike" spc="-1">
                <a:solidFill>
                  <a:schemeClr val="accent6"/>
                </a:solidFill>
                <a:latin typeface="Arial Black"/>
              </a:rPr>
              <a:t>А</a:t>
            </a:r>
            <a:r>
              <a:rPr lang="ru-RU" sz="6600" b="1" strike="noStrike" spc="-1">
                <a:solidFill>
                  <a:srgbClr val="7030A0"/>
                </a:solidFill>
                <a:latin typeface="Arial Black"/>
              </a:rPr>
              <a:t>Г</a:t>
            </a:r>
            <a:r>
              <a:rPr lang="ru-RU" sz="6600" b="1" strike="noStrike" spc="-1">
                <a:solidFill>
                  <a:srgbClr val="FF0000"/>
                </a:solidFill>
                <a:latin typeface="Arial Black"/>
              </a:rPr>
              <a:t>О</a:t>
            </a:r>
            <a:r>
              <a:rPr lang="ru-RU" sz="6600" b="1" strike="noStrike" spc="-1">
                <a:solidFill>
                  <a:schemeClr val="accent3">
                    <a:lumMod val="50000"/>
                  </a:schemeClr>
                </a:solidFill>
                <a:latin typeface="Arial Black"/>
              </a:rPr>
              <a:t>Г</a:t>
            </a:r>
            <a:r>
              <a:rPr lang="ru-RU" sz="6600" b="1" strike="noStrike" spc="-1">
                <a:solidFill>
                  <a:srgbClr val="FFC000"/>
                </a:solidFill>
                <a:latin typeface="Arial Black"/>
              </a:rPr>
              <a:t>И</a:t>
            </a:r>
            <a:r>
              <a:rPr lang="ru-RU" sz="6000" b="1" strike="noStrike" spc="-1">
                <a:solidFill>
                  <a:srgbClr val="C00000"/>
                </a:solidFill>
                <a:latin typeface="Arial Black"/>
              </a:rPr>
              <a:t> </a:t>
            </a:r>
            <a:r>
              <a:rPr lang="ru-RU" sz="4000" b="1" strike="noStrike" spc="-1">
                <a:solidFill>
                  <a:srgbClr val="C00000"/>
                </a:solidFill>
                <a:latin typeface="Times New Roman"/>
              </a:rPr>
              <a:t> </a:t>
            </a:r>
            <a:endParaRPr lang="ru-RU" sz="40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>
              <a:lnSpc>
                <a:spcPct val="100000"/>
              </a:lnSpc>
              <a:spcBef>
                <a:spcPts val="1321"/>
              </a:spcBef>
              <a:buNone/>
              <a:tabLst>
                <a:tab pos="0" algn="l"/>
              </a:tabLst>
            </a:pPr>
            <a:endParaRPr lang="ru-RU" sz="6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7" name="Picture 2" descr="C:\Users\detsad130\Desktop\начальные классы новое.png"/>
          <p:cNvPicPr/>
          <p:nvPr/>
        </p:nvPicPr>
        <p:blipFill>
          <a:blip r:embed="rId3"/>
          <a:stretch/>
        </p:blipFill>
        <p:spPr>
          <a:xfrm>
            <a:off x="714240" y="4429080"/>
            <a:ext cx="7905600" cy="1642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med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Рисунок 4"/>
          <p:cNvPicPr/>
          <p:nvPr/>
        </p:nvPicPr>
        <p:blipFill>
          <a:blip r:embed="rId2"/>
          <a:stretch/>
        </p:blipFill>
        <p:spPr>
          <a:xfrm>
            <a:off x="3960" y="0"/>
            <a:ext cx="9139680" cy="6857640"/>
          </a:xfrm>
          <a:prstGeom prst="rect">
            <a:avLst/>
          </a:prstGeom>
          <a:ln w="0">
            <a:noFill/>
          </a:ln>
        </p:spPr>
      </p:pic>
      <p:sp>
        <p:nvSpPr>
          <p:cNvPr id="89" name="PlaceHolder 1"/>
          <p:cNvSpPr>
            <a:spLocks noGrp="1"/>
          </p:cNvSpPr>
          <p:nvPr>
            <p:ph/>
          </p:nvPr>
        </p:nvSpPr>
        <p:spPr>
          <a:xfrm>
            <a:off x="653040" y="551520"/>
            <a:ext cx="7997040" cy="536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i="1" strike="noStrike" spc="-1">
                <a:solidFill>
                  <a:srgbClr val="000000"/>
                </a:solidFill>
                <a:latin typeface="Times New Roman"/>
              </a:rPr>
              <a:t>  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0" name="Picture 2" descr="C:\Users\АмуковаНМ\Downloads\caf8ffd7-0507-4223-92ce-1ca961693a7a (2).png"/>
          <p:cNvPicPr/>
          <p:nvPr/>
        </p:nvPicPr>
        <p:blipFill>
          <a:blip r:embed="rId3"/>
          <a:stretch/>
        </p:blipFill>
        <p:spPr>
          <a:xfrm>
            <a:off x="467640" y="404640"/>
            <a:ext cx="8208720" cy="5976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med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Рисунок 4"/>
          <p:cNvPicPr/>
          <p:nvPr/>
        </p:nvPicPr>
        <p:blipFill>
          <a:blip r:embed="rId2"/>
          <a:stretch/>
        </p:blipFill>
        <p:spPr>
          <a:xfrm>
            <a:off x="2160" y="0"/>
            <a:ext cx="9139680" cy="6857640"/>
          </a:xfrm>
          <a:prstGeom prst="rect">
            <a:avLst/>
          </a:prstGeom>
          <a:ln w="0">
            <a:noFill/>
          </a:ln>
        </p:spPr>
      </p:pic>
      <p:sp>
        <p:nvSpPr>
          <p:cNvPr id="92" name="PlaceHolder 1"/>
          <p:cNvSpPr>
            <a:spLocks noGrp="1"/>
          </p:cNvSpPr>
          <p:nvPr>
            <p:ph/>
          </p:nvPr>
        </p:nvSpPr>
        <p:spPr>
          <a:xfrm>
            <a:off x="653040" y="551520"/>
            <a:ext cx="7997040" cy="536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0" algn="ctr">
              <a:lnSpc>
                <a:spcPct val="100000"/>
              </a:lnSpc>
              <a:spcBef>
                <a:spcPts val="720"/>
              </a:spcBef>
              <a:buNone/>
              <a:tabLst>
                <a:tab pos="0" algn="l"/>
              </a:tabLst>
            </a:pPr>
            <a:endParaRPr lang="ru-RU" sz="36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ctr">
              <a:lnSpc>
                <a:spcPct val="100000"/>
              </a:lnSpc>
              <a:spcBef>
                <a:spcPts val="720"/>
              </a:spcBef>
              <a:buNone/>
              <a:tabLst>
                <a:tab pos="0" algn="l"/>
              </a:tabLst>
            </a:pPr>
            <a:r>
              <a:rPr lang="ru-RU" sz="3600" b="1" strike="noStrike" spc="-1">
                <a:solidFill>
                  <a:srgbClr val="1F497D"/>
                </a:solidFill>
                <a:latin typeface="Times New Roman"/>
              </a:rPr>
              <a:t>Непрерывный процесс воспитания и обучения ребенка, имеющий общие и специфические цели для каждого возрастного периода.</a:t>
            </a:r>
            <a:endParaRPr lang="ru-RU" sz="36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>
              <a:lnSpc>
                <a:spcPct val="100000"/>
              </a:lnSpc>
              <a:spcBef>
                <a:spcPts val="1281"/>
              </a:spcBef>
              <a:buNone/>
              <a:tabLst>
                <a:tab pos="0" algn="l"/>
              </a:tabLst>
            </a:pPr>
            <a:endParaRPr lang="ru-RU" sz="6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3" name="Picture 1" descr="C:\Users\detsad130\Desktop\risunok2.png"/>
          <p:cNvPicPr/>
          <p:nvPr/>
        </p:nvPicPr>
        <p:blipFill>
          <a:blip r:embed="rId3"/>
          <a:stretch/>
        </p:blipFill>
        <p:spPr>
          <a:xfrm>
            <a:off x="689400" y="3802320"/>
            <a:ext cx="7991640" cy="2119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Рисунок 4"/>
          <p:cNvPicPr/>
          <p:nvPr/>
        </p:nvPicPr>
        <p:blipFill>
          <a:blip r:embed="rId2"/>
          <a:stretch/>
        </p:blipFill>
        <p:spPr>
          <a:xfrm>
            <a:off x="2160" y="0"/>
            <a:ext cx="9139680" cy="6857640"/>
          </a:xfrm>
          <a:prstGeom prst="rect">
            <a:avLst/>
          </a:prstGeom>
          <a:ln w="0">
            <a:noFill/>
          </a:ln>
        </p:spPr>
      </p:pic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653040" y="551520"/>
            <a:ext cx="7997040" cy="536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  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Прямоугольник 5"/>
          <p:cNvSpPr/>
          <p:nvPr/>
        </p:nvSpPr>
        <p:spPr>
          <a:xfrm>
            <a:off x="1043640" y="5786280"/>
            <a:ext cx="7128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0070C0"/>
                </a:solidFill>
                <a:latin typeface="Times New Roman"/>
              </a:rPr>
              <a:t>ФГОС ДО              ФГОС НОО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Picture 3" descr="G:\1479371923general_pages_i64571_v_shkolax_oblasti_prodoljaetsya_perexod_na_obuchenie_po_fgos.jpg"/>
          <p:cNvPicPr/>
          <p:nvPr/>
        </p:nvPicPr>
        <p:blipFill>
          <a:blip r:embed="rId3"/>
          <a:stretch/>
        </p:blipFill>
        <p:spPr>
          <a:xfrm>
            <a:off x="3429000" y="2857320"/>
            <a:ext cx="5344920" cy="2928600"/>
          </a:xfrm>
          <a:prstGeom prst="rect">
            <a:avLst/>
          </a:prstGeom>
          <a:ln w="0">
            <a:noFill/>
          </a:ln>
        </p:spPr>
      </p:pic>
      <p:pic>
        <p:nvPicPr>
          <p:cNvPr id="98" name="Picture 2" descr="G:\FGOS-DO-1024x769.jpg"/>
          <p:cNvPicPr/>
          <p:nvPr/>
        </p:nvPicPr>
        <p:blipFill>
          <a:blip r:embed="rId4"/>
          <a:stretch/>
        </p:blipFill>
        <p:spPr>
          <a:xfrm>
            <a:off x="500040" y="2000160"/>
            <a:ext cx="3711600" cy="2923200"/>
          </a:xfrm>
          <a:prstGeom prst="rect">
            <a:avLst/>
          </a:prstGeom>
          <a:ln w="0">
            <a:noFill/>
          </a:ln>
        </p:spPr>
      </p:pic>
      <p:sp>
        <p:nvSpPr>
          <p:cNvPr id="99" name="Прямоугольник 1"/>
          <p:cNvSpPr/>
          <p:nvPr/>
        </p:nvSpPr>
        <p:spPr>
          <a:xfrm>
            <a:off x="1475640" y="908640"/>
            <a:ext cx="679176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C00000"/>
                </a:solidFill>
                <a:latin typeface="Times New Roman"/>
              </a:rPr>
              <a:t>Преемственность </a:t>
            </a:r>
            <a:r>
              <a:rPr lang="ru-RU" sz="1800" b="1" strike="noStrike" spc="-1">
                <a:solidFill>
                  <a:srgbClr val="1F497D"/>
                </a:solidFill>
                <a:latin typeface="Times New Roman"/>
              </a:rPr>
              <a:t>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med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" name="Объект 7"/>
          <p:cNvGraphicFramePr/>
          <p:nvPr/>
        </p:nvGraphicFramePr>
        <p:xfrm>
          <a:off x="508320" y="188640"/>
          <a:ext cx="8232840" cy="619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Рисунок 4"/>
          <p:cNvPicPr/>
          <p:nvPr/>
        </p:nvPicPr>
        <p:blipFill>
          <a:blip r:embed="rId2"/>
          <a:stretch/>
        </p:blipFill>
        <p:spPr>
          <a:xfrm>
            <a:off x="2160" y="0"/>
            <a:ext cx="9139680" cy="6857640"/>
          </a:xfrm>
          <a:prstGeom prst="rect">
            <a:avLst/>
          </a:prstGeom>
          <a:ln w="0">
            <a:noFill/>
          </a:ln>
        </p:spPr>
      </p:pic>
      <p:sp>
        <p:nvSpPr>
          <p:cNvPr id="102" name="PlaceHolder 1"/>
          <p:cNvSpPr>
            <a:spLocks noGrp="1"/>
          </p:cNvSpPr>
          <p:nvPr>
            <p:ph/>
          </p:nvPr>
        </p:nvSpPr>
        <p:spPr>
          <a:xfrm>
            <a:off x="653040" y="551520"/>
            <a:ext cx="7997040" cy="536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i="1" strike="noStrike" spc="-1">
                <a:solidFill>
                  <a:srgbClr val="000000"/>
                </a:solidFill>
                <a:latin typeface="Times New Roman"/>
              </a:rPr>
              <a:t>  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Прямоугольник 1"/>
          <p:cNvSpPr/>
          <p:nvPr/>
        </p:nvSpPr>
        <p:spPr>
          <a:xfrm>
            <a:off x="1331640" y="1554840"/>
            <a:ext cx="6840360" cy="301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800" b="1" strike="noStrike" spc="-1">
                <a:solidFill>
                  <a:srgbClr val="C00000"/>
                </a:solidFill>
                <a:latin typeface="Times New Roman"/>
                <a:ea typeface="Tahoma"/>
              </a:rPr>
              <a:t>«Преемственность между детским садом и школой как основа формирования УУД»</a:t>
            </a:r>
            <a:endParaRPr lang="ru-RU" sz="4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med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Рисунок 4"/>
          <p:cNvPicPr/>
          <p:nvPr/>
        </p:nvPicPr>
        <p:blipFill>
          <a:blip r:embed="rId2"/>
          <a:stretch/>
        </p:blipFill>
        <p:spPr>
          <a:xfrm>
            <a:off x="2160" y="0"/>
            <a:ext cx="9139680" cy="6857640"/>
          </a:xfrm>
          <a:prstGeom prst="rect">
            <a:avLst/>
          </a:prstGeom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/>
          </p:nvPr>
        </p:nvSpPr>
        <p:spPr>
          <a:xfrm>
            <a:off x="653040" y="551520"/>
            <a:ext cx="7997040" cy="536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i="1" strike="noStrike" spc="-1">
                <a:solidFill>
                  <a:srgbClr val="000000"/>
                </a:solidFill>
                <a:latin typeface="Times New Roman"/>
              </a:rPr>
              <a:t>  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06" name="Таблица 2"/>
          <p:cNvGraphicFramePr/>
          <p:nvPr/>
        </p:nvGraphicFramePr>
        <p:xfrm>
          <a:off x="467640" y="404640"/>
          <a:ext cx="8208720" cy="6048360"/>
        </p:xfrm>
        <a:graphic>
          <a:graphicData uri="http://schemas.openxmlformats.org/drawingml/2006/table">
            <a:tbl>
              <a:tblPr/>
              <a:tblGrid>
                <a:gridCol w="59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3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№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Форма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Содержание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Пример синквейна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1.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Одно слово - существительное</a:t>
                      </a:r>
                      <a:r>
                        <a:rPr sz="1800"/>
                        <a:t/>
                      </a:r>
                      <a:br>
                        <a:rPr sz="1800"/>
                      </a:b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(Кто? Что?)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Имя объекта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2.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Два слова - прилагательные</a:t>
                      </a:r>
                      <a:r>
                        <a:rPr sz="1800"/>
                        <a:t/>
                      </a:r>
                      <a:br>
                        <a:rPr sz="1800"/>
                      </a:b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(Какой?)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Свойства объекта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9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3.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Три слова - глаголы</a:t>
                      </a:r>
                      <a:r>
                        <a:rPr sz="1800"/>
                        <a:t/>
                      </a:r>
                      <a:br>
                        <a:rPr sz="1800"/>
                      </a:b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(Что делает?)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Возможности объекта (активные и пассивные действия)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9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4.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Четыре слова (фраза, два словосочетания или предложение)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Ваше личное отношение к объекту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7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5.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Одно слово-синоним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b="1" strike="noStrike" spc="-1">
                          <a:solidFill>
                            <a:srgbClr val="002060"/>
                          </a:solidFill>
                          <a:latin typeface="Calibri"/>
                        </a:rPr>
                        <a:t>Вывод, заключение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0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 </a:t>
                      </a:r>
                      <a:endParaRPr lang="ru-RU" sz="1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960" marR="399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Рисунок 4"/>
          <p:cNvPicPr/>
          <p:nvPr/>
        </p:nvPicPr>
        <p:blipFill>
          <a:blip r:embed="rId2"/>
          <a:stretch/>
        </p:blipFill>
        <p:spPr>
          <a:xfrm>
            <a:off x="2160" y="0"/>
            <a:ext cx="9139680" cy="6857640"/>
          </a:xfrm>
          <a:prstGeom prst="rect">
            <a:avLst/>
          </a:prstGeom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/>
          </p:nvPr>
        </p:nvSpPr>
        <p:spPr>
          <a:xfrm>
            <a:off x="653040" y="551520"/>
            <a:ext cx="7997040" cy="536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1" strike="noStrike" spc="-1">
                <a:solidFill>
                  <a:srgbClr val="002060"/>
                </a:solidFill>
                <a:latin typeface="Times New Roman"/>
              </a:rPr>
              <a:t>   «Школьное обучение никогда не начинается с пустого места, а всегда опирается на определенную стадию развития, проделанную ребенком ранее» 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1" strike="noStrike" spc="-1">
                <a:solidFill>
                  <a:srgbClr val="002060"/>
                </a:solidFill>
                <a:latin typeface="Times New Roman"/>
              </a:rPr>
              <a:t>Л.С.Выготский.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>
              <a:lnSpc>
                <a:spcPct val="100000"/>
              </a:lnSpc>
              <a:spcBef>
                <a:spcPts val="1321"/>
              </a:spcBef>
              <a:buNone/>
              <a:tabLst>
                <a:tab pos="0" algn="l"/>
              </a:tabLst>
            </a:pPr>
            <a:endParaRPr lang="ru-RU" sz="6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9" name="Picture 2" descr="C:\Users\detsad130\Desktop\начальные классы новое.png"/>
          <p:cNvPicPr/>
          <p:nvPr/>
        </p:nvPicPr>
        <p:blipFill>
          <a:blip r:embed="rId3"/>
          <a:stretch/>
        </p:blipFill>
        <p:spPr>
          <a:xfrm>
            <a:off x="714240" y="4429080"/>
            <a:ext cx="7905600" cy="1642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med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152</Words>
  <Application>Microsoft Office PowerPoint</Application>
  <PresentationFormat>Экран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Arial Black</vt:lpstr>
      <vt:lpstr>Calibri</vt:lpstr>
      <vt:lpstr>DejaVu Sans</vt:lpstr>
      <vt:lpstr>Symbol</vt:lpstr>
      <vt:lpstr>Tahoma</vt:lpstr>
      <vt:lpstr>Times New Roman</vt:lpstr>
      <vt:lpstr>Wingdings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Админ</dc:creator>
  <dc:description/>
  <cp:lastModifiedBy>Никитина СА</cp:lastModifiedBy>
  <cp:revision>43</cp:revision>
  <dcterms:modified xsi:type="dcterms:W3CDTF">2025-03-17T07:10:46Z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9</vt:i4>
  </property>
</Properties>
</file>